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32"/>
  </p:notesMasterIdLst>
  <p:sldIdLst>
    <p:sldId id="256" r:id="rId3"/>
    <p:sldId id="281" r:id="rId4"/>
    <p:sldId id="270" r:id="rId5"/>
    <p:sldId id="275" r:id="rId6"/>
    <p:sldId id="277" r:id="rId7"/>
    <p:sldId id="272" r:id="rId8"/>
    <p:sldId id="300" r:id="rId9"/>
    <p:sldId id="276" r:id="rId10"/>
    <p:sldId id="278" r:id="rId11"/>
    <p:sldId id="292" r:id="rId12"/>
    <p:sldId id="283" r:id="rId13"/>
    <p:sldId id="291" r:id="rId14"/>
    <p:sldId id="293" r:id="rId15"/>
    <p:sldId id="298" r:id="rId16"/>
    <p:sldId id="305" r:id="rId17"/>
    <p:sldId id="284" r:id="rId18"/>
    <p:sldId id="294" r:id="rId19"/>
    <p:sldId id="295" r:id="rId20"/>
    <p:sldId id="285" r:id="rId21"/>
    <p:sldId id="286" r:id="rId22"/>
    <p:sldId id="296" r:id="rId23"/>
    <p:sldId id="287" r:id="rId24"/>
    <p:sldId id="279" r:id="rId25"/>
    <p:sldId id="297" r:id="rId26"/>
    <p:sldId id="301" r:id="rId27"/>
    <p:sldId id="302" r:id="rId28"/>
    <p:sldId id="303" r:id="rId29"/>
    <p:sldId id="304" r:id="rId30"/>
    <p:sldId id="29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CFB3E6"/>
    <a:srgbClr val="800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35" autoAdjust="0"/>
    <p:restoredTop sz="74468" autoAdjust="0"/>
  </p:normalViewPr>
  <p:slideViewPr>
    <p:cSldViewPr snapToGrid="0">
      <p:cViewPr>
        <p:scale>
          <a:sx n="125" d="100"/>
          <a:sy n="125" d="100"/>
        </p:scale>
        <p:origin x="1180" y="48"/>
      </p:cViewPr>
      <p:guideLst>
        <p:guide orient="horz" pos="2472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75988-E810-4ED2-807B-BBB9B433CF26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4ADC8-2C19-4BE8-86D5-BC195D321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Lecture</a:t>
            </a:r>
          </a:p>
          <a:p>
            <a:pPr marL="228600" indent="-228600">
              <a:buAutoNum type="arabicPeriod"/>
            </a:pPr>
            <a:r>
              <a:rPr lang="en-US" dirty="0" smtClean="0"/>
              <a:t>Task</a:t>
            </a:r>
            <a:r>
              <a:rPr lang="en-US" baseline="0" dirty="0" smtClean="0"/>
              <a:t> assignment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My</a:t>
            </a:r>
            <a:r>
              <a:rPr lang="en-US" baseline="0" dirty="0" smtClean="0"/>
              <a:t>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86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Microphone, your phone?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58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https://www.google.com/</a:t>
            </a:r>
            <a:r>
              <a:rPr lang="en-US" dirty="0" err="1" smtClean="0"/>
              <a:t>search?newwindow</a:t>
            </a:r>
            <a:r>
              <a:rPr lang="en-US" dirty="0" smtClean="0"/>
              <a:t>=1&amp;safe=</a:t>
            </a:r>
            <a:r>
              <a:rPr lang="en-US" dirty="0" err="1" smtClean="0"/>
              <a:t>off&amp;rlz</a:t>
            </a:r>
            <a:r>
              <a:rPr lang="en-US" dirty="0" smtClean="0"/>
              <a:t>=1C1GCEA_enCA820CA820&amp;biw=2048&amp;bih=1000&amp;tbm=</a:t>
            </a:r>
            <a:r>
              <a:rPr lang="en-US" dirty="0" err="1" smtClean="0"/>
              <a:t>isch&amp;sa</a:t>
            </a:r>
            <a:r>
              <a:rPr lang="en-US" dirty="0" smtClean="0"/>
              <a:t>=1&amp;ei=_A41XNLDH8i7jwTCvrfwCw&amp;q=</a:t>
            </a:r>
            <a:r>
              <a:rPr lang="en-US" dirty="0" err="1" smtClean="0"/>
              <a:t>quantization+error+acceleration&amp;oq</a:t>
            </a:r>
            <a:r>
              <a:rPr lang="en-US" dirty="0" smtClean="0"/>
              <a:t>=</a:t>
            </a:r>
            <a:r>
              <a:rPr lang="en-US" dirty="0" err="1" smtClean="0"/>
              <a:t>quantization+error+acceleration&amp;gs_l</a:t>
            </a:r>
            <a:r>
              <a:rPr lang="en-US" smtClean="0"/>
              <a:t>=img.3...9408.14026..14269...1.0..0.95.1796.23......1....1..gws-wiz-img.......0j0i24j35i39j0i67j0i5i30j0i30j0i8i30.QSp6EJxR1JM#imgrc=9V7G0svt1MctpM: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1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https://www.bosch-sensortec.com/bst/products/all_products/bmi160</a:t>
            </a:r>
          </a:p>
          <a:p>
            <a:r>
              <a:rPr lang="en-US" dirty="0" smtClean="0"/>
              <a:t>https://www.edaboard.com/showthread.php?250221-Accelerometer-Questions</a:t>
            </a:r>
          </a:p>
          <a:p>
            <a:r>
              <a:rPr lang="en-US" dirty="0" smtClean="0"/>
              <a:t>http://www2.hawaii.edu/~peterb/resources/equipment/analog_devices_accelermoter_specifications.pdf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40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50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29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What is a</a:t>
            </a:r>
            <a:r>
              <a:rPr lang="en-US" baseline="0" dirty="0" smtClean="0"/>
              <a:t> signal?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temporal or spatial signal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CCTV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07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https://en.wikipedia.org/wiki/Signal_processing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45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Microphone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79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Digitized</a:t>
            </a:r>
            <a:r>
              <a:rPr lang="en-US" baseline="0" dirty="0" smtClean="0"/>
              <a:t>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64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56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07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57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FB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B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lide Number Placeholder 13"/>
          <p:cNvSpPr txBox="1">
            <a:spLocks/>
          </p:cNvSpPr>
          <p:nvPr userDrawn="1"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www.youtube.com/watch?v=yr3ngmRuGUc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hie5HFbUrI" TargetMode="Externa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Relationship Id="rId9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em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60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osch-sensortec.com/bst/products/all_products/bmi160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www.now-instruments.com/get-help/5-vibsensor-user-guid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google.com/search?q=metronom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b-acoustics.at/wp-content/uploads/2018/05/data_mp_vibpilot_en.pdf" TargetMode="External"/><Relationship Id="rId3" Type="http://schemas.openxmlformats.org/officeDocument/2006/relationships/hyperlink" Target="http://courses.me.metu.edu.tr/courses/me410/notes/Week10/Week10.pdf" TargetMode="External"/><Relationship Id="rId7" Type="http://schemas.openxmlformats.org/officeDocument/2006/relationships/hyperlink" Target="https://www.mpihome.com/files/mppdf/mppdf_product_guide/mp_ProductGuide_VibPilot.pdf" TargetMode="External"/><Relationship Id="rId2" Type="http://schemas.openxmlformats.org/officeDocument/2006/relationships/hyperlink" Target="http://www.now-instruments.com/get-help/5-vibsensor-user-gui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2.hawaii.edu/~peterb/resources/equipment/analog_devices_accelermoter_specifications.pdf" TargetMode="External"/><Relationship Id="rId5" Type="http://schemas.openxmlformats.org/officeDocument/2006/relationships/hyperlink" Target="https://www.edaboard.com/showthread.php?250221-Accelerometer-Questions" TargetMode="External"/><Relationship Id="rId4" Type="http://schemas.openxmlformats.org/officeDocument/2006/relationships/hyperlink" Target="https://www.bosch-sensortec.com/bst/products/all_products/bmi160" TargetMode="External"/><Relationship Id="rId9" Type="http://schemas.openxmlformats.org/officeDocument/2006/relationships/hyperlink" Target="http://www.pcb.com/products/model/333b3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ignal_process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ata_acquisit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414540"/>
          </a:xfrm>
        </p:spPr>
        <p:txBody>
          <a:bodyPr/>
          <a:lstStyle/>
          <a:p>
            <a:r>
              <a:rPr lang="en-US" dirty="0" smtClean="0"/>
              <a:t>Data Acquisition System</a:t>
            </a:r>
            <a:endParaRPr lang="en-US" dirty="0"/>
          </a:p>
        </p:txBody>
      </p:sp>
      <p:sp>
        <p:nvSpPr>
          <p:cNvPr id="16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2018-01-13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Determination of Sampling Frequency (Rate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943872"/>
            <a:ext cx="1172718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Sampling frequency (Hz) is the inverse of the sampling interval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1300" y="2110849"/>
            <a:ext cx="1172718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Make sure the sampling frequency is at least twice the desired frequency to be measured. (When the signal is analyzed in the frequency domain)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1300" y="3657600"/>
            <a:ext cx="11664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10 samples or more digital points during the signal period of interest (when the signal is analyzed in the time domain.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65725" y="1544764"/>
                <a:ext cx="187833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=1/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 (Hz)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725" y="1544764"/>
                <a:ext cx="1878330" cy="553998"/>
              </a:xfrm>
              <a:prstGeom prst="rect">
                <a:avLst/>
              </a:prstGeom>
              <a:blipFill>
                <a:blip r:embed="rId2"/>
                <a:stretch>
                  <a:fillRect l="-1294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815190" y="2690604"/>
                <a:ext cx="2587559" cy="966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&lt;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=1/(2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190" y="2690604"/>
                <a:ext cx="2587559" cy="966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34610" b="34313"/>
          <a:stretch/>
        </p:blipFill>
        <p:spPr>
          <a:xfrm>
            <a:off x="1433149" y="4896783"/>
            <a:ext cx="9281251" cy="184912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362325" y="4654520"/>
            <a:ext cx="0" cy="48452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081463" y="4647377"/>
            <a:ext cx="0" cy="65090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62325" y="4907241"/>
            <a:ext cx="695325" cy="0"/>
          </a:xfrm>
          <a:prstGeom prst="line">
            <a:avLst/>
          </a:prstGeom>
          <a:ln w="28575" cap="rnd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416207" y="4370378"/>
                <a:ext cx="258755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07" y="4370378"/>
                <a:ext cx="25875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89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182298"/>
            <a:ext cx="117271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Aliasing refers </a:t>
            </a:r>
            <a:r>
              <a:rPr lang="en-US" sz="2000" dirty="0">
                <a:cs typeface="Arial" pitchFamily="34" charset="0"/>
              </a:rPr>
              <a:t>to the distortion or artifact that results when the signal reconstructed from samples is different from the original continuous signal.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itchFamily="34" charset="0"/>
              </a:rPr>
              <a:t>A higher frequency component is disguised as a lower frequency component because of inadequate sampling.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 smtClean="0">
              <a:cs typeface="Arial" pitchFamily="34" charset="0"/>
            </a:endParaRPr>
          </a:p>
        </p:txBody>
      </p:sp>
      <p:pic>
        <p:nvPicPr>
          <p:cNvPr id="1026" name="Picture 2" descr="https://upload.wikimedia.org/wikipedia/commons/thumb/2/28/AliasingSines.svg/2560px-AliasingSines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81" y="3832076"/>
            <a:ext cx="5812919" cy="193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f/f6/Aliasing-fol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075" y="3371850"/>
            <a:ext cx="4924425" cy="22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94765" y="2980987"/>
            <a:ext cx="1877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Wrap-around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96025" y="5619424"/>
            <a:ext cx="5267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This aliasing occurs along the half of the sampling frequency.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8301" y="6091442"/>
            <a:ext cx="52895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Sample from a sine wave</a:t>
            </a:r>
          </a:p>
        </p:txBody>
      </p:sp>
    </p:spTree>
    <p:extLst>
      <p:ext uri="{BB962C8B-B14F-4D97-AF65-F5344CB8AC3E}">
        <p14:creationId xmlns:p14="http://schemas.microsoft.com/office/powerpoint/2010/main" val="106567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Helicopter Like Spaceship</a:t>
            </a:r>
            <a:endParaRPr lang="en-US" dirty="0"/>
          </a:p>
        </p:txBody>
      </p:sp>
      <p:pic>
        <p:nvPicPr>
          <p:cNvPr id="3" name="camera shutter speed matches helicopter`s rot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3477" y="1006474"/>
            <a:ext cx="9902825" cy="55659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78970" y="6572465"/>
            <a:ext cx="34358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6"/>
              </a:rPr>
              <a:t>https://</a:t>
            </a:r>
            <a:r>
              <a:rPr lang="en-US" sz="1200" dirty="0" smtClean="0">
                <a:hlinkClick r:id="rId6"/>
              </a:rPr>
              <a:t>www.youtube.com/watch?v=yr3ngmRuGUc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151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Effect of Aliasing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7" y="1201949"/>
            <a:ext cx="11886263" cy="5413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80200" y="996918"/>
            <a:ext cx="1993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True signal frequency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07376" y="1049549"/>
            <a:ext cx="528955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rgbClr val="0000FF"/>
                </a:solidFill>
                <a:cs typeface="Arial" pitchFamily="34" charset="0"/>
              </a:rPr>
              <a:t>Sampling frequency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12201" y="2025490"/>
            <a:ext cx="1508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00FF"/>
                </a:solidFill>
                <a:cs typeface="Arial" pitchFamily="34" charset="0"/>
              </a:rPr>
              <a:t>Nyquist</a:t>
            </a:r>
            <a:r>
              <a:rPr lang="en-US" dirty="0">
                <a:solidFill>
                  <a:srgbClr val="0000FF"/>
                </a:solidFill>
                <a:cs typeface="Arial" pitchFamily="34" charset="0"/>
              </a:rPr>
              <a:t> frequency</a:t>
            </a:r>
            <a:endParaRPr lang="en-US" dirty="0" smtClean="0">
              <a:solidFill>
                <a:srgbClr val="0000FF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1201" y="3908459"/>
            <a:ext cx="528955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rgbClr val="FF00FF"/>
                </a:solidFill>
                <a:cs typeface="Arial" pitchFamily="34" charset="0"/>
              </a:rPr>
              <a:t>Sampling frequency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21451" y="4506680"/>
            <a:ext cx="144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0000FF"/>
                </a:solidFill>
                <a:cs typeface="Arial" pitchFamily="34" charset="0"/>
              </a:defRPr>
            </a:lvl1pPr>
          </a:lstStyle>
          <a:p>
            <a:r>
              <a:rPr lang="en-US" dirty="0" smtClean="0">
                <a:solidFill>
                  <a:srgbClr val="FF0000"/>
                </a:solidFill>
              </a:rPr>
              <a:t>Estimated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frequency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78576" y="6173670"/>
            <a:ext cx="1508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FF"/>
                </a:solidFill>
                <a:cs typeface="Arial" pitchFamily="34" charset="0"/>
              </a:rPr>
              <a:t>Nyquist</a:t>
            </a:r>
            <a:r>
              <a:rPr lang="en-US" dirty="0">
                <a:solidFill>
                  <a:srgbClr val="FF00FF"/>
                </a:solidFill>
                <a:cs typeface="Arial" pitchFamily="34" charset="0"/>
              </a:rPr>
              <a:t> frequency</a:t>
            </a:r>
            <a:endParaRPr lang="en-US" dirty="0" smtClean="0">
              <a:solidFill>
                <a:srgbClr val="FF00FF"/>
              </a:solidFill>
              <a:cs typeface="Arial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543800" y="5924550"/>
            <a:ext cx="787401" cy="504825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78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Spatial Aliasing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2061"/>
          <a:stretch/>
        </p:blipFill>
        <p:spPr>
          <a:xfrm>
            <a:off x="85725" y="1701800"/>
            <a:ext cx="11688639" cy="74071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5995" y="4885848"/>
            <a:ext cx="360540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Original image (1200 x 1200)</a:t>
            </a:r>
            <a:endParaRPr lang="en-US" sz="2000" dirty="0"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02185" y="4885848"/>
            <a:ext cx="360540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Resampling (50 X 50)</a:t>
            </a:r>
            <a:endParaRPr lang="en-US" sz="2000" dirty="0"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7360" y="4885848"/>
            <a:ext cx="3605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Resampling (15 X 15)</a:t>
            </a:r>
            <a:endParaRPr 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44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Spatial </a:t>
            </a:r>
            <a:r>
              <a:rPr lang="en-US" dirty="0" smtClean="0"/>
              <a:t>Aliasing (Continue) </a:t>
            </a:r>
            <a:endParaRPr lang="en-US" dirty="0"/>
          </a:p>
        </p:txBody>
      </p:sp>
      <p:pic>
        <p:nvPicPr>
          <p:cNvPr id="3" name="nhie5HFbUrI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97050" y="1241246"/>
            <a:ext cx="8615680" cy="48463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71054" y="6139295"/>
            <a:ext cx="360540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1:40 – 1:50</a:t>
            </a:r>
            <a:endParaRPr 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66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Anti-Aliasing Analog Filter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64920" y="1453020"/>
            <a:ext cx="3695179" cy="20793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65511" y="1453020"/>
            <a:ext cx="3695179" cy="20793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48410" y="4113729"/>
            <a:ext cx="3695179" cy="20793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46762" y="946728"/>
            <a:ext cx="233149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cs typeface="Arial" pitchFamily="34" charset="0"/>
              </a:rPr>
              <a:t>FFT of Analog Signal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47353" y="946728"/>
            <a:ext cx="23314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cs typeface="Arial" pitchFamily="34" charset="0"/>
              </a:rPr>
              <a:t>FFT of Analog Filter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48410" y="3607437"/>
            <a:ext cx="3704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cs typeface="Arial" pitchFamily="34" charset="0"/>
              </a:rPr>
              <a:t>FFT of Filtered Signal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55281" y="3784446"/>
            <a:ext cx="3605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cs typeface="Arial" pitchFamily="34" charset="0"/>
              </a:rPr>
              <a:t>Frequency (Hz)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-298095" y="2253229"/>
            <a:ext cx="21544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cs typeface="Arial" pitchFamily="34" charset="0"/>
              </a:rPr>
              <a:t>Amplitude</a:t>
            </a:r>
            <a:endParaRPr lang="en-US" sz="20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465511" y="3451746"/>
                <a:ext cx="36951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𝒔</m:t>
                          </m:r>
                        </m:sub>
                      </m:sSub>
                      <m:r>
                        <a:rPr lang="en-US" sz="1600" b="1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/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𝟐</m:t>
                      </m:r>
                    </m:oMath>
                  </m:oMathPara>
                </a14:m>
                <a:endParaRPr lang="en-US" sz="16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511" y="3451746"/>
                <a:ext cx="369517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70108" y="3532341"/>
                <a:ext cx="36951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𝒔</m:t>
                          </m:r>
                        </m:sub>
                      </m:sSub>
                      <m:r>
                        <a:rPr lang="en-US" sz="1600" b="1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/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𝟐</m:t>
                      </m:r>
                    </m:oMath>
                  </m:oMathPara>
                </a14:m>
                <a:endParaRPr lang="en-US" sz="16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08" y="3532341"/>
                <a:ext cx="369517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1209804" y="3784446"/>
            <a:ext cx="3605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cs typeface="Arial" pitchFamily="34" charset="0"/>
              </a:rPr>
              <a:t>Frequency (Hz)</a:t>
            </a:r>
            <a:endParaRPr lang="en-US" sz="20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248410" y="6075516"/>
                <a:ext cx="36951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𝒔</m:t>
                          </m:r>
                        </m:sub>
                      </m:sSub>
                      <m:r>
                        <a:rPr lang="en-US" sz="1600" b="1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/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𝟐</m:t>
                      </m:r>
                    </m:oMath>
                  </m:oMathPara>
                </a14:m>
                <a:endParaRPr lang="en-US" sz="16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410" y="6075516"/>
                <a:ext cx="369517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288106" y="6327621"/>
            <a:ext cx="3605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cs typeface="Arial" pitchFamily="34" charset="0"/>
              </a:rPr>
              <a:t>Frequency (Hz)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1162050" y="2047875"/>
            <a:ext cx="3696184" cy="781050"/>
          </a:xfrm>
          <a:custGeom>
            <a:avLst/>
            <a:gdLst>
              <a:gd name="connsiteX0" fmla="*/ 0 w 3696184"/>
              <a:gd name="connsiteY0" fmla="*/ 0 h 781050"/>
              <a:gd name="connsiteX1" fmla="*/ 85725 w 3696184"/>
              <a:gd name="connsiteY1" fmla="*/ 9525 h 781050"/>
              <a:gd name="connsiteX2" fmla="*/ 142875 w 3696184"/>
              <a:gd name="connsiteY2" fmla="*/ 57150 h 781050"/>
              <a:gd name="connsiteX3" fmla="*/ 180975 w 3696184"/>
              <a:gd name="connsiteY3" fmla="*/ 85725 h 781050"/>
              <a:gd name="connsiteX4" fmla="*/ 238125 w 3696184"/>
              <a:gd name="connsiteY4" fmla="*/ 133350 h 781050"/>
              <a:gd name="connsiteX5" fmla="*/ 257175 w 3696184"/>
              <a:gd name="connsiteY5" fmla="*/ 161925 h 781050"/>
              <a:gd name="connsiteX6" fmla="*/ 342900 w 3696184"/>
              <a:gd name="connsiteY6" fmla="*/ 228600 h 781050"/>
              <a:gd name="connsiteX7" fmla="*/ 371475 w 3696184"/>
              <a:gd name="connsiteY7" fmla="*/ 238125 h 781050"/>
              <a:gd name="connsiteX8" fmla="*/ 447675 w 3696184"/>
              <a:gd name="connsiteY8" fmla="*/ 295275 h 781050"/>
              <a:gd name="connsiteX9" fmla="*/ 533400 w 3696184"/>
              <a:gd name="connsiteY9" fmla="*/ 323850 h 781050"/>
              <a:gd name="connsiteX10" fmla="*/ 666750 w 3696184"/>
              <a:gd name="connsiteY10" fmla="*/ 314325 h 781050"/>
              <a:gd name="connsiteX11" fmla="*/ 733425 w 3696184"/>
              <a:gd name="connsiteY11" fmla="*/ 276225 h 781050"/>
              <a:gd name="connsiteX12" fmla="*/ 790575 w 3696184"/>
              <a:gd name="connsiteY12" fmla="*/ 247650 h 781050"/>
              <a:gd name="connsiteX13" fmla="*/ 904875 w 3696184"/>
              <a:gd name="connsiteY13" fmla="*/ 219075 h 781050"/>
              <a:gd name="connsiteX14" fmla="*/ 942975 w 3696184"/>
              <a:gd name="connsiteY14" fmla="*/ 209550 h 781050"/>
              <a:gd name="connsiteX15" fmla="*/ 1009650 w 3696184"/>
              <a:gd name="connsiteY15" fmla="*/ 257175 h 781050"/>
              <a:gd name="connsiteX16" fmla="*/ 1038225 w 3696184"/>
              <a:gd name="connsiteY16" fmla="*/ 304800 h 781050"/>
              <a:gd name="connsiteX17" fmla="*/ 1057275 w 3696184"/>
              <a:gd name="connsiteY17" fmla="*/ 333375 h 781050"/>
              <a:gd name="connsiteX18" fmla="*/ 1085850 w 3696184"/>
              <a:gd name="connsiteY18" fmla="*/ 352425 h 781050"/>
              <a:gd name="connsiteX19" fmla="*/ 1123950 w 3696184"/>
              <a:gd name="connsiteY19" fmla="*/ 381000 h 781050"/>
              <a:gd name="connsiteX20" fmla="*/ 1247775 w 3696184"/>
              <a:gd name="connsiteY20" fmla="*/ 409575 h 781050"/>
              <a:gd name="connsiteX21" fmla="*/ 1438275 w 3696184"/>
              <a:gd name="connsiteY21" fmla="*/ 400050 h 781050"/>
              <a:gd name="connsiteX22" fmla="*/ 1466850 w 3696184"/>
              <a:gd name="connsiteY22" fmla="*/ 390525 h 781050"/>
              <a:gd name="connsiteX23" fmla="*/ 1514475 w 3696184"/>
              <a:gd name="connsiteY23" fmla="*/ 371475 h 781050"/>
              <a:gd name="connsiteX24" fmla="*/ 1609725 w 3696184"/>
              <a:gd name="connsiteY24" fmla="*/ 342900 h 781050"/>
              <a:gd name="connsiteX25" fmla="*/ 1647825 w 3696184"/>
              <a:gd name="connsiteY25" fmla="*/ 323850 h 781050"/>
              <a:gd name="connsiteX26" fmla="*/ 1733550 w 3696184"/>
              <a:gd name="connsiteY26" fmla="*/ 304800 h 781050"/>
              <a:gd name="connsiteX27" fmla="*/ 1876425 w 3696184"/>
              <a:gd name="connsiteY27" fmla="*/ 285750 h 781050"/>
              <a:gd name="connsiteX28" fmla="*/ 2028825 w 3696184"/>
              <a:gd name="connsiteY28" fmla="*/ 304800 h 781050"/>
              <a:gd name="connsiteX29" fmla="*/ 2057400 w 3696184"/>
              <a:gd name="connsiteY29" fmla="*/ 314325 h 781050"/>
              <a:gd name="connsiteX30" fmla="*/ 2133600 w 3696184"/>
              <a:gd name="connsiteY30" fmla="*/ 361950 h 781050"/>
              <a:gd name="connsiteX31" fmla="*/ 2171700 w 3696184"/>
              <a:gd name="connsiteY31" fmla="*/ 381000 h 781050"/>
              <a:gd name="connsiteX32" fmla="*/ 2200275 w 3696184"/>
              <a:gd name="connsiteY32" fmla="*/ 400050 h 781050"/>
              <a:gd name="connsiteX33" fmla="*/ 2238375 w 3696184"/>
              <a:gd name="connsiteY33" fmla="*/ 409575 h 781050"/>
              <a:gd name="connsiteX34" fmla="*/ 2352675 w 3696184"/>
              <a:gd name="connsiteY34" fmla="*/ 457200 h 781050"/>
              <a:gd name="connsiteX35" fmla="*/ 3009900 w 3696184"/>
              <a:gd name="connsiteY35" fmla="*/ 466725 h 781050"/>
              <a:gd name="connsiteX36" fmla="*/ 3086100 w 3696184"/>
              <a:gd name="connsiteY36" fmla="*/ 495300 h 781050"/>
              <a:gd name="connsiteX37" fmla="*/ 3181350 w 3696184"/>
              <a:gd name="connsiteY37" fmla="*/ 523875 h 781050"/>
              <a:gd name="connsiteX38" fmla="*/ 3209925 w 3696184"/>
              <a:gd name="connsiteY38" fmla="*/ 542925 h 781050"/>
              <a:gd name="connsiteX39" fmla="*/ 3314700 w 3696184"/>
              <a:gd name="connsiteY39" fmla="*/ 571500 h 781050"/>
              <a:gd name="connsiteX40" fmla="*/ 3400425 w 3696184"/>
              <a:gd name="connsiteY40" fmla="*/ 628650 h 781050"/>
              <a:gd name="connsiteX41" fmla="*/ 3429000 w 3696184"/>
              <a:gd name="connsiteY41" fmla="*/ 647700 h 781050"/>
              <a:gd name="connsiteX42" fmla="*/ 3457575 w 3696184"/>
              <a:gd name="connsiteY42" fmla="*/ 657225 h 781050"/>
              <a:gd name="connsiteX43" fmla="*/ 3533775 w 3696184"/>
              <a:gd name="connsiteY43" fmla="*/ 676275 h 781050"/>
              <a:gd name="connsiteX44" fmla="*/ 3619500 w 3696184"/>
              <a:gd name="connsiteY44" fmla="*/ 704850 h 781050"/>
              <a:gd name="connsiteX45" fmla="*/ 3648075 w 3696184"/>
              <a:gd name="connsiteY45" fmla="*/ 714375 h 781050"/>
              <a:gd name="connsiteX46" fmla="*/ 3676650 w 3696184"/>
              <a:gd name="connsiteY46" fmla="*/ 723900 h 781050"/>
              <a:gd name="connsiteX47" fmla="*/ 3695700 w 3696184"/>
              <a:gd name="connsiteY47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696184" h="781050">
                <a:moveTo>
                  <a:pt x="0" y="0"/>
                </a:moveTo>
                <a:cubicBezTo>
                  <a:pt x="28575" y="3175"/>
                  <a:pt x="57833" y="2552"/>
                  <a:pt x="85725" y="9525"/>
                </a:cubicBezTo>
                <a:cubicBezTo>
                  <a:pt x="105538" y="14478"/>
                  <a:pt x="129703" y="45860"/>
                  <a:pt x="142875" y="57150"/>
                </a:cubicBezTo>
                <a:cubicBezTo>
                  <a:pt x="154928" y="67481"/>
                  <a:pt x="168922" y="75394"/>
                  <a:pt x="180975" y="85725"/>
                </a:cubicBezTo>
                <a:cubicBezTo>
                  <a:pt x="245147" y="140730"/>
                  <a:pt x="174970" y="91246"/>
                  <a:pt x="238125" y="133350"/>
                </a:cubicBezTo>
                <a:cubicBezTo>
                  <a:pt x="244475" y="142875"/>
                  <a:pt x="249846" y="153131"/>
                  <a:pt x="257175" y="161925"/>
                </a:cubicBezTo>
                <a:cubicBezTo>
                  <a:pt x="276141" y="184684"/>
                  <a:pt x="318392" y="220431"/>
                  <a:pt x="342900" y="228600"/>
                </a:cubicBezTo>
                <a:lnTo>
                  <a:pt x="371475" y="238125"/>
                </a:lnTo>
                <a:cubicBezTo>
                  <a:pt x="396875" y="257175"/>
                  <a:pt x="416873" y="287574"/>
                  <a:pt x="447675" y="295275"/>
                </a:cubicBezTo>
                <a:cubicBezTo>
                  <a:pt x="502362" y="308947"/>
                  <a:pt x="473620" y="299938"/>
                  <a:pt x="533400" y="323850"/>
                </a:cubicBezTo>
                <a:cubicBezTo>
                  <a:pt x="577850" y="320675"/>
                  <a:pt x="622492" y="319532"/>
                  <a:pt x="666750" y="314325"/>
                </a:cubicBezTo>
                <a:cubicBezTo>
                  <a:pt x="696358" y="310842"/>
                  <a:pt x="709473" y="293334"/>
                  <a:pt x="733425" y="276225"/>
                </a:cubicBezTo>
                <a:cubicBezTo>
                  <a:pt x="760200" y="257100"/>
                  <a:pt x="760045" y="255976"/>
                  <a:pt x="790575" y="247650"/>
                </a:cubicBezTo>
                <a:lnTo>
                  <a:pt x="904875" y="219075"/>
                </a:lnTo>
                <a:lnTo>
                  <a:pt x="942975" y="209550"/>
                </a:lnTo>
                <a:cubicBezTo>
                  <a:pt x="976842" y="226483"/>
                  <a:pt x="986481" y="226283"/>
                  <a:pt x="1009650" y="257175"/>
                </a:cubicBezTo>
                <a:cubicBezTo>
                  <a:pt x="1020758" y="271986"/>
                  <a:pt x="1028413" y="289101"/>
                  <a:pt x="1038225" y="304800"/>
                </a:cubicBezTo>
                <a:cubicBezTo>
                  <a:pt x="1044292" y="314508"/>
                  <a:pt x="1049180" y="325280"/>
                  <a:pt x="1057275" y="333375"/>
                </a:cubicBezTo>
                <a:cubicBezTo>
                  <a:pt x="1065370" y="341470"/>
                  <a:pt x="1076535" y="345771"/>
                  <a:pt x="1085850" y="352425"/>
                </a:cubicBezTo>
                <a:cubicBezTo>
                  <a:pt x="1098768" y="361652"/>
                  <a:pt x="1110073" y="373290"/>
                  <a:pt x="1123950" y="381000"/>
                </a:cubicBezTo>
                <a:cubicBezTo>
                  <a:pt x="1169549" y="406333"/>
                  <a:pt x="1193225" y="402756"/>
                  <a:pt x="1247775" y="409575"/>
                </a:cubicBezTo>
                <a:cubicBezTo>
                  <a:pt x="1311275" y="406400"/>
                  <a:pt x="1374935" y="405558"/>
                  <a:pt x="1438275" y="400050"/>
                </a:cubicBezTo>
                <a:cubicBezTo>
                  <a:pt x="1448277" y="399180"/>
                  <a:pt x="1457449" y="394050"/>
                  <a:pt x="1466850" y="390525"/>
                </a:cubicBezTo>
                <a:cubicBezTo>
                  <a:pt x="1482859" y="384522"/>
                  <a:pt x="1498255" y="376882"/>
                  <a:pt x="1514475" y="371475"/>
                </a:cubicBezTo>
                <a:cubicBezTo>
                  <a:pt x="1555493" y="357802"/>
                  <a:pt x="1565562" y="364981"/>
                  <a:pt x="1609725" y="342900"/>
                </a:cubicBezTo>
                <a:cubicBezTo>
                  <a:pt x="1622425" y="336550"/>
                  <a:pt x="1634530" y="328836"/>
                  <a:pt x="1647825" y="323850"/>
                </a:cubicBezTo>
                <a:cubicBezTo>
                  <a:pt x="1661525" y="318712"/>
                  <a:pt x="1722687" y="306610"/>
                  <a:pt x="1733550" y="304800"/>
                </a:cubicBezTo>
                <a:cubicBezTo>
                  <a:pt x="1772985" y="298227"/>
                  <a:pt x="1837898" y="290566"/>
                  <a:pt x="1876425" y="285750"/>
                </a:cubicBezTo>
                <a:cubicBezTo>
                  <a:pt x="1941489" y="291665"/>
                  <a:pt x="1972588" y="290741"/>
                  <a:pt x="2028825" y="304800"/>
                </a:cubicBezTo>
                <a:cubicBezTo>
                  <a:pt x="2038565" y="307235"/>
                  <a:pt x="2048420" y="309835"/>
                  <a:pt x="2057400" y="314325"/>
                </a:cubicBezTo>
                <a:cubicBezTo>
                  <a:pt x="2129255" y="350252"/>
                  <a:pt x="2080708" y="331726"/>
                  <a:pt x="2133600" y="361950"/>
                </a:cubicBezTo>
                <a:cubicBezTo>
                  <a:pt x="2145928" y="368995"/>
                  <a:pt x="2159372" y="373955"/>
                  <a:pt x="2171700" y="381000"/>
                </a:cubicBezTo>
                <a:cubicBezTo>
                  <a:pt x="2181639" y="386680"/>
                  <a:pt x="2189753" y="395541"/>
                  <a:pt x="2200275" y="400050"/>
                </a:cubicBezTo>
                <a:cubicBezTo>
                  <a:pt x="2212307" y="405207"/>
                  <a:pt x="2226291" y="404540"/>
                  <a:pt x="2238375" y="409575"/>
                </a:cubicBezTo>
                <a:cubicBezTo>
                  <a:pt x="2263663" y="420112"/>
                  <a:pt x="2315891" y="456192"/>
                  <a:pt x="2352675" y="457200"/>
                </a:cubicBezTo>
                <a:cubicBezTo>
                  <a:pt x="2571691" y="463200"/>
                  <a:pt x="2790825" y="463550"/>
                  <a:pt x="3009900" y="466725"/>
                </a:cubicBezTo>
                <a:cubicBezTo>
                  <a:pt x="3122806" y="489306"/>
                  <a:pt x="3005832" y="459625"/>
                  <a:pt x="3086100" y="495300"/>
                </a:cubicBezTo>
                <a:cubicBezTo>
                  <a:pt x="3115915" y="508551"/>
                  <a:pt x="3149685" y="515959"/>
                  <a:pt x="3181350" y="523875"/>
                </a:cubicBezTo>
                <a:cubicBezTo>
                  <a:pt x="3190875" y="530225"/>
                  <a:pt x="3199206" y="538905"/>
                  <a:pt x="3209925" y="542925"/>
                </a:cubicBezTo>
                <a:cubicBezTo>
                  <a:pt x="3250820" y="558261"/>
                  <a:pt x="3274962" y="545008"/>
                  <a:pt x="3314700" y="571500"/>
                </a:cubicBezTo>
                <a:lnTo>
                  <a:pt x="3400425" y="628650"/>
                </a:lnTo>
                <a:cubicBezTo>
                  <a:pt x="3409950" y="635000"/>
                  <a:pt x="3418140" y="644080"/>
                  <a:pt x="3429000" y="647700"/>
                </a:cubicBezTo>
                <a:cubicBezTo>
                  <a:pt x="3438525" y="650875"/>
                  <a:pt x="3447889" y="654583"/>
                  <a:pt x="3457575" y="657225"/>
                </a:cubicBezTo>
                <a:cubicBezTo>
                  <a:pt x="3482834" y="664114"/>
                  <a:pt x="3508937" y="667996"/>
                  <a:pt x="3533775" y="676275"/>
                </a:cubicBezTo>
                <a:lnTo>
                  <a:pt x="3619500" y="704850"/>
                </a:lnTo>
                <a:lnTo>
                  <a:pt x="3648075" y="714375"/>
                </a:lnTo>
                <a:lnTo>
                  <a:pt x="3676650" y="723900"/>
                </a:lnTo>
                <a:cubicBezTo>
                  <a:pt x="3700984" y="760400"/>
                  <a:pt x="3695700" y="741027"/>
                  <a:pt x="3695700" y="7810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7465511" y="2076450"/>
            <a:ext cx="1897564" cy="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9357985" y="2066174"/>
            <a:ext cx="1" cy="1466167"/>
          </a:xfrm>
          <a:prstGeom prst="lin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357985" y="2076450"/>
            <a:ext cx="636915" cy="145589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TextBox 29"/>
          <p:cNvSpPr txBox="1"/>
          <p:nvPr/>
        </p:nvSpPr>
        <p:spPr>
          <a:xfrm>
            <a:off x="6611588" y="2566821"/>
            <a:ext cx="360540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i="1" dirty="0" smtClean="0">
                <a:cs typeface="Arial" pitchFamily="34" charset="0"/>
              </a:rPr>
              <a:t>Cut-off frequency</a:t>
            </a:r>
            <a:endParaRPr lang="en-US" i="1" dirty="0">
              <a:cs typeface="Arial" pitchFamily="34" charset="0"/>
            </a:endParaRPr>
          </a:p>
        </p:txBody>
      </p:sp>
      <p:cxnSp>
        <p:nvCxnSpPr>
          <p:cNvPr id="32" name="Straight Arrow Connector 31"/>
          <p:cNvCxnSpPr>
            <a:endCxn id="16" idx="0"/>
          </p:cNvCxnSpPr>
          <p:nvPr/>
        </p:nvCxnSpPr>
        <p:spPr>
          <a:xfrm>
            <a:off x="8582025" y="3070676"/>
            <a:ext cx="676275" cy="405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493185" y="2365176"/>
            <a:ext cx="13239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i="1" dirty="0" smtClean="0">
                <a:cs typeface="Arial" pitchFamily="34" charset="0"/>
              </a:rPr>
              <a:t>Roll-off</a:t>
            </a:r>
            <a:endParaRPr lang="en-US" i="1" dirty="0">
              <a:cs typeface="Arial" pitchFamily="34" charset="0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4238625" y="4838700"/>
            <a:ext cx="2276475" cy="1371600"/>
          </a:xfrm>
          <a:custGeom>
            <a:avLst/>
            <a:gdLst>
              <a:gd name="connsiteX0" fmla="*/ 0 w 2276475"/>
              <a:gd name="connsiteY0" fmla="*/ 0 h 1371600"/>
              <a:gd name="connsiteX1" fmla="*/ 95250 w 2276475"/>
              <a:gd name="connsiteY1" fmla="*/ 9525 h 1371600"/>
              <a:gd name="connsiteX2" fmla="*/ 123825 w 2276475"/>
              <a:gd name="connsiteY2" fmla="*/ 19050 h 1371600"/>
              <a:gd name="connsiteX3" fmla="*/ 247650 w 2276475"/>
              <a:gd name="connsiteY3" fmla="*/ 38100 h 1371600"/>
              <a:gd name="connsiteX4" fmla="*/ 304800 w 2276475"/>
              <a:gd name="connsiteY4" fmla="*/ 66675 h 1371600"/>
              <a:gd name="connsiteX5" fmla="*/ 333375 w 2276475"/>
              <a:gd name="connsiteY5" fmla="*/ 76200 h 1371600"/>
              <a:gd name="connsiteX6" fmla="*/ 390525 w 2276475"/>
              <a:gd name="connsiteY6" fmla="*/ 133350 h 1371600"/>
              <a:gd name="connsiteX7" fmla="*/ 457200 w 2276475"/>
              <a:gd name="connsiteY7" fmla="*/ 190500 h 1371600"/>
              <a:gd name="connsiteX8" fmla="*/ 514350 w 2276475"/>
              <a:gd name="connsiteY8" fmla="*/ 228600 h 1371600"/>
              <a:gd name="connsiteX9" fmla="*/ 542925 w 2276475"/>
              <a:gd name="connsiteY9" fmla="*/ 257175 h 1371600"/>
              <a:gd name="connsiteX10" fmla="*/ 581025 w 2276475"/>
              <a:gd name="connsiteY10" fmla="*/ 266700 h 1371600"/>
              <a:gd name="connsiteX11" fmla="*/ 619125 w 2276475"/>
              <a:gd name="connsiteY11" fmla="*/ 285750 h 1371600"/>
              <a:gd name="connsiteX12" fmla="*/ 714375 w 2276475"/>
              <a:gd name="connsiteY12" fmla="*/ 304800 h 1371600"/>
              <a:gd name="connsiteX13" fmla="*/ 1171575 w 2276475"/>
              <a:gd name="connsiteY13" fmla="*/ 295275 h 1371600"/>
              <a:gd name="connsiteX14" fmla="*/ 1438275 w 2276475"/>
              <a:gd name="connsiteY14" fmla="*/ 295275 h 1371600"/>
              <a:gd name="connsiteX15" fmla="*/ 1466850 w 2276475"/>
              <a:gd name="connsiteY15" fmla="*/ 304800 h 1371600"/>
              <a:gd name="connsiteX16" fmla="*/ 1524000 w 2276475"/>
              <a:gd name="connsiteY16" fmla="*/ 342900 h 1371600"/>
              <a:gd name="connsiteX17" fmla="*/ 1552575 w 2276475"/>
              <a:gd name="connsiteY17" fmla="*/ 352425 h 1371600"/>
              <a:gd name="connsiteX18" fmla="*/ 1609725 w 2276475"/>
              <a:gd name="connsiteY18" fmla="*/ 381000 h 1371600"/>
              <a:gd name="connsiteX19" fmla="*/ 1638300 w 2276475"/>
              <a:gd name="connsiteY19" fmla="*/ 409575 h 1371600"/>
              <a:gd name="connsiteX20" fmla="*/ 1666875 w 2276475"/>
              <a:gd name="connsiteY20" fmla="*/ 419100 h 1371600"/>
              <a:gd name="connsiteX21" fmla="*/ 1724025 w 2276475"/>
              <a:gd name="connsiteY21" fmla="*/ 457200 h 1371600"/>
              <a:gd name="connsiteX22" fmla="*/ 1752600 w 2276475"/>
              <a:gd name="connsiteY22" fmla="*/ 476250 h 1371600"/>
              <a:gd name="connsiteX23" fmla="*/ 1819275 w 2276475"/>
              <a:gd name="connsiteY23" fmla="*/ 552450 h 1371600"/>
              <a:gd name="connsiteX24" fmla="*/ 1866900 w 2276475"/>
              <a:gd name="connsiteY24" fmla="*/ 638175 h 1371600"/>
              <a:gd name="connsiteX25" fmla="*/ 1885950 w 2276475"/>
              <a:gd name="connsiteY25" fmla="*/ 666750 h 1371600"/>
              <a:gd name="connsiteX26" fmla="*/ 1905000 w 2276475"/>
              <a:gd name="connsiteY26" fmla="*/ 723900 h 1371600"/>
              <a:gd name="connsiteX27" fmla="*/ 1914525 w 2276475"/>
              <a:gd name="connsiteY27" fmla="*/ 752475 h 1371600"/>
              <a:gd name="connsiteX28" fmla="*/ 1933575 w 2276475"/>
              <a:gd name="connsiteY28" fmla="*/ 781050 h 1371600"/>
              <a:gd name="connsiteX29" fmla="*/ 1952625 w 2276475"/>
              <a:gd name="connsiteY29" fmla="*/ 838200 h 1371600"/>
              <a:gd name="connsiteX30" fmla="*/ 1962150 w 2276475"/>
              <a:gd name="connsiteY30" fmla="*/ 866775 h 1371600"/>
              <a:gd name="connsiteX31" fmla="*/ 1990725 w 2276475"/>
              <a:gd name="connsiteY31" fmla="*/ 923925 h 1371600"/>
              <a:gd name="connsiteX32" fmla="*/ 2009775 w 2276475"/>
              <a:gd name="connsiteY32" fmla="*/ 952500 h 1371600"/>
              <a:gd name="connsiteX33" fmla="*/ 2028825 w 2276475"/>
              <a:gd name="connsiteY33" fmla="*/ 1009650 h 1371600"/>
              <a:gd name="connsiteX34" fmla="*/ 2057400 w 2276475"/>
              <a:gd name="connsiteY34" fmla="*/ 1066800 h 1371600"/>
              <a:gd name="connsiteX35" fmla="*/ 2076450 w 2276475"/>
              <a:gd name="connsiteY35" fmla="*/ 1095375 h 1371600"/>
              <a:gd name="connsiteX36" fmla="*/ 2085975 w 2276475"/>
              <a:gd name="connsiteY36" fmla="*/ 1123950 h 1371600"/>
              <a:gd name="connsiteX37" fmla="*/ 2143125 w 2276475"/>
              <a:gd name="connsiteY37" fmla="*/ 1209675 h 1371600"/>
              <a:gd name="connsiteX38" fmla="*/ 2219325 w 2276475"/>
              <a:gd name="connsiteY38" fmla="*/ 1323975 h 1371600"/>
              <a:gd name="connsiteX39" fmla="*/ 2238375 w 2276475"/>
              <a:gd name="connsiteY39" fmla="*/ 1352550 h 1371600"/>
              <a:gd name="connsiteX40" fmla="*/ 2276475 w 2276475"/>
              <a:gd name="connsiteY40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76475" h="1371600">
                <a:moveTo>
                  <a:pt x="0" y="0"/>
                </a:moveTo>
                <a:cubicBezTo>
                  <a:pt x="31750" y="3175"/>
                  <a:pt x="63713" y="4673"/>
                  <a:pt x="95250" y="9525"/>
                </a:cubicBezTo>
                <a:cubicBezTo>
                  <a:pt x="105173" y="11052"/>
                  <a:pt x="113947" y="17254"/>
                  <a:pt x="123825" y="19050"/>
                </a:cubicBezTo>
                <a:cubicBezTo>
                  <a:pt x="208651" y="34473"/>
                  <a:pt x="179629" y="21095"/>
                  <a:pt x="247650" y="38100"/>
                </a:cubicBezTo>
                <a:cubicBezTo>
                  <a:pt x="295533" y="50071"/>
                  <a:pt x="258239" y="43395"/>
                  <a:pt x="304800" y="66675"/>
                </a:cubicBezTo>
                <a:cubicBezTo>
                  <a:pt x="313780" y="71165"/>
                  <a:pt x="323850" y="73025"/>
                  <a:pt x="333375" y="76200"/>
                </a:cubicBezTo>
                <a:cubicBezTo>
                  <a:pt x="366911" y="126503"/>
                  <a:pt x="335391" y="86092"/>
                  <a:pt x="390525" y="133350"/>
                </a:cubicBezTo>
                <a:cubicBezTo>
                  <a:pt x="453311" y="187167"/>
                  <a:pt x="381234" y="137324"/>
                  <a:pt x="457200" y="190500"/>
                </a:cubicBezTo>
                <a:cubicBezTo>
                  <a:pt x="475957" y="203630"/>
                  <a:pt x="498161" y="212411"/>
                  <a:pt x="514350" y="228600"/>
                </a:cubicBezTo>
                <a:cubicBezTo>
                  <a:pt x="523875" y="238125"/>
                  <a:pt x="531229" y="250492"/>
                  <a:pt x="542925" y="257175"/>
                </a:cubicBezTo>
                <a:cubicBezTo>
                  <a:pt x="554291" y="263670"/>
                  <a:pt x="568768" y="262103"/>
                  <a:pt x="581025" y="266700"/>
                </a:cubicBezTo>
                <a:cubicBezTo>
                  <a:pt x="594320" y="271686"/>
                  <a:pt x="605472" y="281849"/>
                  <a:pt x="619125" y="285750"/>
                </a:cubicBezTo>
                <a:cubicBezTo>
                  <a:pt x="650258" y="294645"/>
                  <a:pt x="714375" y="304800"/>
                  <a:pt x="714375" y="304800"/>
                </a:cubicBezTo>
                <a:lnTo>
                  <a:pt x="1171575" y="295275"/>
                </a:lnTo>
                <a:cubicBezTo>
                  <a:pt x="1422697" y="286904"/>
                  <a:pt x="1133092" y="276201"/>
                  <a:pt x="1438275" y="295275"/>
                </a:cubicBezTo>
                <a:cubicBezTo>
                  <a:pt x="1447800" y="298450"/>
                  <a:pt x="1458073" y="299924"/>
                  <a:pt x="1466850" y="304800"/>
                </a:cubicBezTo>
                <a:cubicBezTo>
                  <a:pt x="1486864" y="315919"/>
                  <a:pt x="1502280" y="335660"/>
                  <a:pt x="1524000" y="342900"/>
                </a:cubicBezTo>
                <a:cubicBezTo>
                  <a:pt x="1533525" y="346075"/>
                  <a:pt x="1543595" y="347935"/>
                  <a:pt x="1552575" y="352425"/>
                </a:cubicBezTo>
                <a:cubicBezTo>
                  <a:pt x="1626433" y="389354"/>
                  <a:pt x="1537901" y="357059"/>
                  <a:pt x="1609725" y="381000"/>
                </a:cubicBezTo>
                <a:cubicBezTo>
                  <a:pt x="1619250" y="390525"/>
                  <a:pt x="1627092" y="402103"/>
                  <a:pt x="1638300" y="409575"/>
                </a:cubicBezTo>
                <a:cubicBezTo>
                  <a:pt x="1646654" y="415144"/>
                  <a:pt x="1658098" y="414224"/>
                  <a:pt x="1666875" y="419100"/>
                </a:cubicBezTo>
                <a:cubicBezTo>
                  <a:pt x="1686889" y="430219"/>
                  <a:pt x="1704975" y="444500"/>
                  <a:pt x="1724025" y="457200"/>
                </a:cubicBezTo>
                <a:lnTo>
                  <a:pt x="1752600" y="476250"/>
                </a:lnTo>
                <a:cubicBezTo>
                  <a:pt x="1797050" y="542925"/>
                  <a:pt x="1771650" y="520700"/>
                  <a:pt x="1819275" y="552450"/>
                </a:cubicBezTo>
                <a:cubicBezTo>
                  <a:pt x="1836040" y="602745"/>
                  <a:pt x="1823231" y="572671"/>
                  <a:pt x="1866900" y="638175"/>
                </a:cubicBezTo>
                <a:cubicBezTo>
                  <a:pt x="1873250" y="647700"/>
                  <a:pt x="1882330" y="655890"/>
                  <a:pt x="1885950" y="666750"/>
                </a:cubicBezTo>
                <a:lnTo>
                  <a:pt x="1905000" y="723900"/>
                </a:lnTo>
                <a:cubicBezTo>
                  <a:pt x="1908175" y="733425"/>
                  <a:pt x="1908956" y="744121"/>
                  <a:pt x="1914525" y="752475"/>
                </a:cubicBezTo>
                <a:cubicBezTo>
                  <a:pt x="1920875" y="762000"/>
                  <a:pt x="1928926" y="770589"/>
                  <a:pt x="1933575" y="781050"/>
                </a:cubicBezTo>
                <a:cubicBezTo>
                  <a:pt x="1941730" y="799400"/>
                  <a:pt x="1946275" y="819150"/>
                  <a:pt x="1952625" y="838200"/>
                </a:cubicBezTo>
                <a:cubicBezTo>
                  <a:pt x="1955800" y="847725"/>
                  <a:pt x="1956581" y="858421"/>
                  <a:pt x="1962150" y="866775"/>
                </a:cubicBezTo>
                <a:cubicBezTo>
                  <a:pt x="2016745" y="948667"/>
                  <a:pt x="1951290" y="845055"/>
                  <a:pt x="1990725" y="923925"/>
                </a:cubicBezTo>
                <a:cubicBezTo>
                  <a:pt x="1995845" y="934164"/>
                  <a:pt x="2005126" y="942039"/>
                  <a:pt x="2009775" y="952500"/>
                </a:cubicBezTo>
                <a:cubicBezTo>
                  <a:pt x="2017930" y="970850"/>
                  <a:pt x="2017686" y="992942"/>
                  <a:pt x="2028825" y="1009650"/>
                </a:cubicBezTo>
                <a:cubicBezTo>
                  <a:pt x="2083420" y="1091542"/>
                  <a:pt x="2017965" y="987930"/>
                  <a:pt x="2057400" y="1066800"/>
                </a:cubicBezTo>
                <a:cubicBezTo>
                  <a:pt x="2062520" y="1077039"/>
                  <a:pt x="2071330" y="1085136"/>
                  <a:pt x="2076450" y="1095375"/>
                </a:cubicBezTo>
                <a:cubicBezTo>
                  <a:pt x="2080940" y="1104355"/>
                  <a:pt x="2081099" y="1115173"/>
                  <a:pt x="2085975" y="1123950"/>
                </a:cubicBezTo>
                <a:lnTo>
                  <a:pt x="2143125" y="1209675"/>
                </a:lnTo>
                <a:lnTo>
                  <a:pt x="2219325" y="1323975"/>
                </a:lnTo>
                <a:cubicBezTo>
                  <a:pt x="2225675" y="1333500"/>
                  <a:pt x="2227515" y="1348930"/>
                  <a:pt x="2238375" y="1352550"/>
                </a:cubicBezTo>
                <a:cubicBezTo>
                  <a:pt x="2271210" y="1363495"/>
                  <a:pt x="2259850" y="1354975"/>
                  <a:pt x="2276475" y="13716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212075" y="3262999"/>
                <a:ext cx="36951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075" y="3262999"/>
                <a:ext cx="369517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9514002" y="3262999"/>
                <a:ext cx="36951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002" y="3262999"/>
                <a:ext cx="369517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276061" y="5920854"/>
                <a:ext cx="36951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061" y="5920854"/>
                <a:ext cx="369517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8123650" y="4748949"/>
            <a:ext cx="3605409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Anti-Aliasing is done before sampling.</a:t>
            </a:r>
            <a:endParaRPr lang="en-US" sz="2000" dirty="0">
              <a:cs typeface="Arial" pitchFamily="34" charset="0"/>
            </a:endParaRPr>
          </a:p>
        </p:txBody>
      </p:sp>
      <p:pic>
        <p:nvPicPr>
          <p:cNvPr id="1026" name="Picture 2" descr="Image result for ea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6" y="4483557"/>
            <a:ext cx="1135826" cy="182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08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Oversampling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007372"/>
            <a:ext cx="1172718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Oversampling will provide a true picture of the time course of the event being studied but too much oversampling will result in very large data files.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76" y="2291822"/>
            <a:ext cx="9759648" cy="44445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61462" y="5043370"/>
            <a:ext cx="1508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Do we really need 200Hz?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94800" y="1764244"/>
            <a:ext cx="313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Example: Drawing a graph</a:t>
            </a:r>
          </a:p>
        </p:txBody>
      </p:sp>
    </p:spTree>
    <p:extLst>
      <p:ext uri="{BB962C8B-B14F-4D97-AF65-F5344CB8AC3E}">
        <p14:creationId xmlns:p14="http://schemas.microsoft.com/office/powerpoint/2010/main" val="186308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Image Oversampling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763" y="1603375"/>
            <a:ext cx="1895476" cy="10614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1" y="3577337"/>
            <a:ext cx="4648200" cy="260299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688330" y="1640386"/>
            <a:ext cx="6280150" cy="4034428"/>
            <a:chOff x="6265368" y="2066253"/>
            <a:chExt cx="4856864" cy="297448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5368" y="2090275"/>
              <a:ext cx="3048812" cy="295046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r="19791"/>
            <a:stretch/>
          </p:blipFill>
          <p:spPr>
            <a:xfrm>
              <a:off x="9030563" y="2066253"/>
              <a:ext cx="2091669" cy="29744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765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Quantization of Analog Signals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047340"/>
            <a:ext cx="117271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itchFamily="34" charset="0"/>
              </a:rPr>
              <a:t>Quantization</a:t>
            </a:r>
            <a:r>
              <a:rPr lang="en-US" sz="2000" dirty="0">
                <a:cs typeface="Arial" pitchFamily="34" charset="0"/>
              </a:rPr>
              <a:t> is the process of constraining an input from a continuous or otherwise large set of values (such as the real numbers) to a discrete set (such as the integers). </a:t>
            </a:r>
            <a:endParaRPr lang="en-US" sz="2000" dirty="0" smtClean="0"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An analog signal from a sensor is sampled in time (sampling frequency) and in amplitude (Quantization).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87" y="2524668"/>
            <a:ext cx="9147031" cy="4165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6550" y="2830349"/>
                <a:ext cx="1172718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cs typeface="Arial" pitchFamily="34" charset="0"/>
                  </a:rPr>
                  <a:t>Example)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cs typeface="Arial" pitchFamily="34" charset="0"/>
                  </a:rPr>
                  <a:t>3bit Analog-digital converter produces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 dirty="0" smtClean="0">
                    <a:cs typeface="Arial" pitchFamily="34" charset="0"/>
                  </a:rPr>
                  <a:t>= 8 bins for a voltage range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−4 ~ 4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 v. </a:t>
                </a:r>
                <a:endParaRPr lang="en-US" sz="2000" dirty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0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50" y="2830349"/>
                <a:ext cx="11727180" cy="1938992"/>
              </a:xfrm>
              <a:prstGeom prst="rect">
                <a:avLst/>
              </a:prstGeom>
              <a:blipFill>
                <a:blip r:embed="rId3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7454685" y="5633634"/>
            <a:ext cx="278969" cy="2479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887454" y="5466202"/>
            <a:ext cx="2297946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FF0000"/>
                </a:solidFill>
                <a:cs typeface="Arial" pitchFamily="34" charset="0"/>
              </a:rPr>
              <a:t>Quantization error</a:t>
            </a:r>
            <a:endParaRPr lang="en-US" sz="2000" b="1" dirty="0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69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Structural Assessment</a:t>
            </a:r>
            <a:endParaRPr lang="en-US" dirty="0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83" y="1158023"/>
            <a:ext cx="10827434" cy="4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6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for Resolution Calculation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942565"/>
            <a:ext cx="117271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cs typeface="Arial" pitchFamily="34" charset="0"/>
              </a:rPr>
              <a:t>Given parameters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Sensor sensitivity: 100mV/g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Voltage output range: -2V to +2V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# of ADC bits: 16 bits</a:t>
            </a:r>
            <a:endParaRPr lang="en-US" sz="2000" dirty="0"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300" y="2862097"/>
            <a:ext cx="117271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cs typeface="Arial" pitchFamily="34" charset="0"/>
              </a:rPr>
              <a:t>Calculation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16 bit ADC divides the full scale voltage into 2</a:t>
            </a:r>
            <a:r>
              <a:rPr lang="en-US" sz="2000" baseline="30000" dirty="0" smtClean="0">
                <a:cs typeface="Arial" pitchFamily="34" charset="0"/>
              </a:rPr>
              <a:t>16</a:t>
            </a:r>
            <a:r>
              <a:rPr lang="en-US" sz="2000" dirty="0" smtClean="0">
                <a:cs typeface="Arial" pitchFamily="34" charset="0"/>
              </a:rPr>
              <a:t> = 65536 bins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Resolution in terms of voltage: 4V/65536 = 6.1035e-005V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Resolution in terms of acceleration: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95320" y="4900612"/>
                <a:ext cx="5201360" cy="939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6.1035 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−5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100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mV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g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=6.1035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−4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g</m:t>
                      </m:r>
                    </m:oMath>
                  </m:oMathPara>
                </a14:m>
                <a:endParaRPr lang="en-US" sz="2000" b="0" dirty="0" smtClean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320" y="4900612"/>
                <a:ext cx="5201360" cy="9399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63712" y="5840549"/>
                <a:ext cx="8664575" cy="680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𝑅𝑒𝑠𝑜𝑙𝑢𝑡𝑖𝑜𝑛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𝑔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𝑂𝑢𝑡𝑝𝑢𝑡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𝑣𝑜𝑙𝑡𝑎𝑔𝑒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𝑟𝑎𝑛𝑔𝑒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 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𝑉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#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𝑜𝑓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𝐴𝐷𝐶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𝑏𝑖𝑡𝑠</m:t>
                            </m:r>
                          </m:sup>
                        </m:sSup>
                      </m:den>
                    </m:f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×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𝑆𝑒𝑛𝑠𝑜𝑟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𝑆𝑒𝑛𝑠𝑖𝑡𝑖𝑣𝑖𝑡𝑖𝑦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 (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𝑉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/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𝑔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) </m:t>
                        </m:r>
                      </m:den>
                    </m:f>
                  </m:oMath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712" y="5840549"/>
                <a:ext cx="8664575" cy="680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40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Other Considerations for Resolution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362" y="907395"/>
            <a:ext cx="9228797" cy="5883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5900" y="1347914"/>
                <a:ext cx="281939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10∗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sin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⁡(2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" y="1347914"/>
                <a:ext cx="281939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8274" y="2551688"/>
                <a:ext cx="29146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b="0" dirty="0" smtClean="0">
                    <a:latin typeface="Cambria Math" panose="02040503050406030204" pitchFamily="18" charset="0"/>
                    <a:cs typeface="Arial" pitchFamily="34" charset="0"/>
                  </a:rPr>
                  <a:t>Sampling frequency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 1/10 Hz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4" y="2551688"/>
                <a:ext cx="2914650" cy="1015663"/>
              </a:xfrm>
              <a:prstGeom prst="rect">
                <a:avLst/>
              </a:prstGeom>
              <a:blipFill>
                <a:blip r:embed="rId5"/>
                <a:stretch>
                  <a:fillRect b="-5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9750" y="1939261"/>
                <a:ext cx="2325347" cy="505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cs typeface="Arial" pitchFamily="34" charset="0"/>
                  </a:rPr>
                  <a:t>Frequency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</m:t>
                    </m:r>
                  </m:oMath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1939261"/>
                <a:ext cx="2325347" cy="505523"/>
              </a:xfrm>
              <a:prstGeom prst="rect">
                <a:avLst/>
              </a:prstGeom>
              <a:blipFill>
                <a:blip r:embed="rId6"/>
                <a:stretch>
                  <a:fillRect l="-2887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0452100" y="3526194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0" dirty="0" smtClean="0">
                <a:solidFill>
                  <a:srgbClr val="FF0000"/>
                </a:solidFill>
                <a:cs typeface="Arial" pitchFamily="34" charset="0"/>
              </a:rPr>
              <a:t>3bit ADC</a:t>
            </a:r>
            <a:endParaRPr lang="en-US" sz="2400" dirty="0" smtClean="0">
              <a:solidFill>
                <a:srgbClr val="FF0000"/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15900" y="3988675"/>
                <a:ext cx="281939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sin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⁡(2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" y="3988675"/>
                <a:ext cx="281939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68274" y="5192449"/>
                <a:ext cx="29146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b="0" dirty="0" smtClean="0">
                    <a:latin typeface="Cambria Math" panose="02040503050406030204" pitchFamily="18" charset="0"/>
                    <a:cs typeface="Arial" pitchFamily="34" charset="0"/>
                  </a:rPr>
                  <a:t>Sampling frequency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 1/10 Hz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4" y="5192449"/>
                <a:ext cx="2914650" cy="1015663"/>
              </a:xfrm>
              <a:prstGeom prst="rect">
                <a:avLst/>
              </a:prstGeom>
              <a:blipFill>
                <a:blip r:embed="rId8"/>
                <a:stretch>
                  <a:fillRect b="-5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39750" y="4580022"/>
                <a:ext cx="2325347" cy="505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cs typeface="Arial" pitchFamily="34" charset="0"/>
                  </a:rPr>
                  <a:t>Frequency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</m:t>
                    </m:r>
                  </m:oMath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4580022"/>
                <a:ext cx="2325347" cy="505523"/>
              </a:xfrm>
              <a:prstGeom prst="rect">
                <a:avLst/>
              </a:prstGeom>
              <a:blipFill>
                <a:blip r:embed="rId9"/>
                <a:stretch>
                  <a:fillRect l="-2887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95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Clipping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24" y="907395"/>
            <a:ext cx="9236335" cy="5888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5900" y="1176464"/>
                <a:ext cx="281939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sin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⁡(2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" y="1176464"/>
                <a:ext cx="281939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8274" y="2380238"/>
                <a:ext cx="29146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b="0" dirty="0" smtClean="0">
                    <a:latin typeface="Cambria Math" panose="02040503050406030204" pitchFamily="18" charset="0"/>
                    <a:cs typeface="Arial" pitchFamily="34" charset="0"/>
                  </a:rPr>
                  <a:t>Sampling frequency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 1/10 Hz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4" y="2380238"/>
                <a:ext cx="2914650" cy="1015663"/>
              </a:xfrm>
              <a:prstGeom prst="rect">
                <a:avLst/>
              </a:prstGeom>
              <a:blipFill>
                <a:blip r:embed="rId4"/>
                <a:stretch>
                  <a:fillRect b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9750" y="1767811"/>
                <a:ext cx="2325347" cy="505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cs typeface="Arial" pitchFamily="34" charset="0"/>
                  </a:rPr>
                  <a:t>Frequency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</m:t>
                    </m:r>
                  </m:oMath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1767811"/>
                <a:ext cx="2325347" cy="505523"/>
              </a:xfrm>
              <a:prstGeom prst="rect">
                <a:avLst/>
              </a:prstGeom>
              <a:blipFill>
                <a:blip r:embed="rId5"/>
                <a:stretch>
                  <a:fillRect l="-2887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15900" y="4028259"/>
                <a:ext cx="281939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3∗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sin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⁡(2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" y="4028259"/>
                <a:ext cx="281939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8274" y="5232033"/>
                <a:ext cx="29146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b="0" dirty="0" smtClean="0">
                    <a:latin typeface="Cambria Math" panose="02040503050406030204" pitchFamily="18" charset="0"/>
                    <a:cs typeface="Arial" pitchFamily="34" charset="0"/>
                  </a:rPr>
                  <a:t>Sampling frequency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 1/10 Hz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4" y="5232033"/>
                <a:ext cx="2914650" cy="1015663"/>
              </a:xfrm>
              <a:prstGeom prst="rect">
                <a:avLst/>
              </a:prstGeom>
              <a:blipFill>
                <a:blip r:embed="rId7"/>
                <a:stretch>
                  <a:fillRect b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39750" y="4619606"/>
                <a:ext cx="2325347" cy="505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cs typeface="Arial" pitchFamily="34" charset="0"/>
                  </a:rPr>
                  <a:t>Frequency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</m:t>
                    </m:r>
                  </m:oMath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4619606"/>
                <a:ext cx="2325347" cy="505523"/>
              </a:xfrm>
              <a:prstGeom prst="rect">
                <a:avLst/>
              </a:prstGeom>
              <a:blipFill>
                <a:blip r:embed="rId8"/>
                <a:stretch>
                  <a:fillRect l="-2887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0680700" y="3495402"/>
            <a:ext cx="13716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solidFill>
                  <a:srgbClr val="FF0000"/>
                </a:solidFill>
                <a:cs typeface="Arial" pitchFamily="34" charset="0"/>
              </a:rPr>
              <a:t>-2V - 2V</a:t>
            </a:r>
          </a:p>
        </p:txBody>
      </p:sp>
    </p:spTree>
    <p:extLst>
      <p:ext uri="{BB962C8B-B14F-4D97-AF65-F5344CB8AC3E}">
        <p14:creationId xmlns:p14="http://schemas.microsoft.com/office/powerpoint/2010/main" val="305167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Accelerometer in IPhone </a:t>
            </a:r>
            <a:r>
              <a:rPr lang="en-US" dirty="0"/>
              <a:t>X</a:t>
            </a:r>
            <a:r>
              <a:rPr lang="en-US" dirty="0" smtClean="0"/>
              <a:t> Accelerometer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7374"/>
          <a:stretch/>
        </p:blipFill>
        <p:spPr>
          <a:xfrm>
            <a:off x="84991" y="1885040"/>
            <a:ext cx="5897485" cy="39633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2612"/>
          <a:stretch/>
        </p:blipFill>
        <p:spPr>
          <a:xfrm>
            <a:off x="6104890" y="2279536"/>
            <a:ext cx="5897485" cy="35688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991" y="1229700"/>
            <a:ext cx="3468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BMI </a:t>
            </a:r>
            <a:r>
              <a:rPr lang="en-US" sz="2400" b="1" dirty="0"/>
              <a:t>160, Bosch </a:t>
            </a:r>
            <a:r>
              <a:rPr lang="en-US" sz="2400" b="1" dirty="0" err="1" smtClean="0"/>
              <a:t>Sensortec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986431" y="3689190"/>
            <a:ext cx="2850243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 smtClean="0">
                <a:cs typeface="Arial" pitchFamily="34" charset="0"/>
              </a:rPr>
              <a:t>LSB: Least Square Bit</a:t>
            </a:r>
          </a:p>
        </p:txBody>
      </p:sp>
      <p:sp>
        <p:nvSpPr>
          <p:cNvPr id="8" name="Rectangle 7"/>
          <p:cNvSpPr/>
          <p:nvPr/>
        </p:nvSpPr>
        <p:spPr>
          <a:xfrm>
            <a:off x="114999" y="6124575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cs typeface="Arial" pitchFamily="34" charset="0"/>
              </a:rPr>
              <a:t>2</a:t>
            </a:r>
            <a:r>
              <a:rPr lang="en-US" baseline="30000" dirty="0">
                <a:cs typeface="Arial" pitchFamily="34" charset="0"/>
              </a:rPr>
              <a:t>16</a:t>
            </a:r>
            <a:r>
              <a:rPr lang="en-US" dirty="0">
                <a:cs typeface="Arial" pitchFamily="34" charset="0"/>
              </a:rPr>
              <a:t> = 65536 bins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98950" y="6360557"/>
            <a:ext cx="6927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https://www.bosch-sensortec.com/bst/products/all_products/bmi160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086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Modal Testing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685" y="1115695"/>
            <a:ext cx="2743200" cy="2067560"/>
          </a:xfrm>
          <a:prstGeom prst="rect">
            <a:avLst/>
          </a:prstGeom>
          <a:noFill/>
        </p:spPr>
      </p:pic>
      <p:pic>
        <p:nvPicPr>
          <p:cNvPr id="4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115695"/>
            <a:ext cx="2743200" cy="2054860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44" y="3449638"/>
            <a:ext cx="5406281" cy="32789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4112" y="1219228"/>
            <a:ext cx="5586413" cy="41004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34112" y="6340475"/>
            <a:ext cx="2709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cs typeface="Arial" pitchFamily="34" charset="0"/>
              </a:rPr>
              <a:t>← Data acquisition system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6234112" y="5645427"/>
            <a:ext cx="1842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cs typeface="Arial" pitchFamily="34" charset="0"/>
              </a:rPr>
              <a:t>↑ Accelerometer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897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Demo: Acceleration Measurement using a Smart Phone</a:t>
            </a:r>
            <a:r>
              <a:rPr lang="en-US" dirty="0"/>
              <a:t> – </a:t>
            </a:r>
            <a:r>
              <a:rPr lang="en-US" dirty="0" err="1" smtClean="0"/>
              <a:t>VibSensor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49750" y="6323568"/>
            <a:ext cx="6610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www.now-instruments.com/get-help/5-vibsensor-user-guide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50" y="1197864"/>
            <a:ext cx="2958803" cy="4914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99" y="1197864"/>
            <a:ext cx="2961555" cy="49194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1170178"/>
            <a:ext cx="2961555" cy="491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2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Demo: Acceleration Measurement using a Smart Phone </a:t>
            </a:r>
            <a:r>
              <a:rPr lang="en-US" sz="2400" dirty="0" smtClean="0"/>
              <a:t>– Vibration Measurement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71450" y="6386240"/>
            <a:ext cx="5581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www.google.com/search?q=metronome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53" y="1039630"/>
            <a:ext cx="9458293" cy="2691603"/>
          </a:xfrm>
          <a:prstGeom prst="rect">
            <a:avLst/>
          </a:prstGeom>
        </p:spPr>
      </p:pic>
      <p:pic>
        <p:nvPicPr>
          <p:cNvPr id="6" name="Picture 2" descr="accelerometer ax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6" y="3999571"/>
            <a:ext cx="1485628" cy="202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149" y="3914453"/>
            <a:ext cx="5753101" cy="23918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26"/>
          <a:stretch/>
        </p:blipFill>
        <p:spPr>
          <a:xfrm>
            <a:off x="2469619" y="4181116"/>
            <a:ext cx="3283481" cy="185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6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Demo: Acceleration Measurement using a Smart Phone – </a:t>
            </a:r>
            <a:r>
              <a:rPr lang="en-US" dirty="0" smtClean="0"/>
              <a:t>Vibration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41" y="814866"/>
            <a:ext cx="9281251" cy="5950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6350" y="2327177"/>
                <a:ext cx="29146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b="0" dirty="0" smtClean="0">
                    <a:latin typeface="Cambria Math" panose="02040503050406030204" pitchFamily="18" charset="0"/>
                    <a:cs typeface="Arial" pitchFamily="34" charset="0"/>
                  </a:rPr>
                  <a:t>Sampling frequency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 10 Hz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50" y="2327177"/>
                <a:ext cx="2914650" cy="1015663"/>
              </a:xfrm>
              <a:prstGeom prst="rect">
                <a:avLst/>
              </a:prstGeom>
              <a:blipFill>
                <a:blip r:embed="rId3"/>
                <a:stretch>
                  <a:fillRect b="-5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300" y="1198428"/>
                <a:ext cx="2325347" cy="505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cs typeface="Arial" pitchFamily="34" charset="0"/>
                  </a:rPr>
                  <a:t>Frequency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</m:t>
                    </m:r>
                  </m:oMath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198428"/>
                <a:ext cx="2325347" cy="505523"/>
              </a:xfrm>
              <a:prstGeom prst="rect">
                <a:avLst/>
              </a:prstGeom>
              <a:blipFill>
                <a:blip r:embed="rId4"/>
                <a:stretch>
                  <a:fillRect l="-2887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4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Demo: Acceleration Measurement using a Smart Phone – </a:t>
            </a:r>
            <a:r>
              <a:rPr lang="en-US" dirty="0" smtClean="0"/>
              <a:t>Clipping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24" y="2243766"/>
            <a:ext cx="10698751" cy="28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2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Slide Credits and References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299" y="1223638"/>
            <a:ext cx="1172718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Shin</a:t>
            </a:r>
            <a:r>
              <a:rPr lang="en-US" dirty="0"/>
              <a:t>, K., &amp; Hammond, J. K. </a:t>
            </a:r>
            <a:r>
              <a:rPr lang="en-US" dirty="0" smtClean="0"/>
              <a:t>(2008). </a:t>
            </a:r>
            <a:r>
              <a:rPr lang="en-US" dirty="0"/>
              <a:t>Fundamentals of Signal Processing: for Sound and Vibration Engineers, 418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http://www.now-instruments.com/get-help/5-vibsensor-user-guide</a:t>
            </a:r>
            <a:r>
              <a:rPr lang="en-US" dirty="0"/>
              <a:t>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courses.me.metu.edu.tr/courses/me410/notes/Week10/Week10.pdf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Introduction to Smart Structure Technology (Spring 2009, KAIST)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www.bosch-sensortec.com/bst/products/all_products/bmi160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www.edaboard.com/showthread.php?250221-Accelerometer-Questions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http://www2.hawaii.edu/~</a:t>
            </a:r>
            <a:r>
              <a:rPr lang="en-US" dirty="0" smtClean="0">
                <a:hlinkClick r:id="rId6"/>
              </a:rPr>
              <a:t>peterb/resources/equipment/analog_devices_accelermoter_specifications.pdf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www.mpihome.com/files/mppdf/mppdf_product_guide/mp_ProductGuide_VibPilot.pdf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www.lb-acoustics.at/wp-content/uploads/2018/05/data_mp_vibpilot_en.pdf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www.pcb.com/products/model/333b30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9202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Signal Processing?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191361"/>
            <a:ext cx="11727180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Signal processing is procedures to reveal the information about the behavior or attributes of some phenomenon contained in the measurements, such as sound, image, or acceleration.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These procedures rely on various transformation that are mathematically based and implemented using digital techniques. </a:t>
            </a:r>
            <a:endParaRPr lang="en-US" sz="2000" dirty="0">
              <a:cs typeface="Arial" pitchFamily="34" charset="0"/>
            </a:endParaRPr>
          </a:p>
        </p:txBody>
      </p:sp>
      <p:pic>
        <p:nvPicPr>
          <p:cNvPr id="5" name="Picture 2" descr="https://upload.wikimedia.org/wikipedia/commons/4/46/Signal_processing_syst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479" y="3291070"/>
            <a:ext cx="7687042" cy="247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387367" y="6363314"/>
            <a:ext cx="39728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hlinkClick r:id="rId4"/>
              </a:rPr>
              <a:t>https://</a:t>
            </a:r>
            <a:r>
              <a:rPr lang="en-US" sz="1500" dirty="0" smtClean="0">
                <a:hlinkClick r:id="rId4"/>
              </a:rPr>
              <a:t>en.wikipedia.org/wiki/Signal_processing</a:t>
            </a:r>
            <a:r>
              <a:rPr lang="en-US" sz="1500" dirty="0" smtClean="0"/>
              <a:t>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1425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0199" y="1180237"/>
            <a:ext cx="11565467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Data acquisition is the process of sampling signals that measure real world physical conditions and converting the resulting samples into </a:t>
            </a:r>
            <a:r>
              <a:rPr lang="en-US" sz="2000" b="1" u="sng" dirty="0" smtClean="0">
                <a:cs typeface="Arial" pitchFamily="34" charset="0"/>
              </a:rPr>
              <a:t>digital numerical values </a:t>
            </a:r>
            <a:r>
              <a:rPr lang="en-US" sz="2000" dirty="0" smtClean="0">
                <a:cs typeface="Arial" pitchFamily="34" charset="0"/>
              </a:rPr>
              <a:t>that can be manipulated by a computer.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 smtClean="0"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Data acquisition systems are used by most engineers and scientists for laboratory research, industrial control, test, and measurement to input and output data to and from a computer.</a:t>
            </a:r>
            <a:endParaRPr lang="en-US" sz="2000" dirty="0"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527051" y="4501287"/>
            <a:ext cx="11565467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i="1" u="sng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Welcome to Digital World !!!!</a:t>
            </a:r>
            <a:endParaRPr lang="en-US" sz="3200" b="1" i="1" u="sng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150" y="384175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6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 Acquisition Diagram</a:t>
            </a:r>
            <a:endParaRPr lang="en-US" dirty="0"/>
          </a:p>
        </p:txBody>
      </p:sp>
      <p:pic>
        <p:nvPicPr>
          <p:cNvPr id="1026" name="Picture 2" descr="https://upload.wikimedia.org/wikipedia/commons/thumb/9/97/DigitalDAQv2.pdf/page1-3129px-DigitalDAQv2.pdf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0"/>
          <a:stretch/>
        </p:blipFill>
        <p:spPr bwMode="auto">
          <a:xfrm>
            <a:off x="664527" y="986313"/>
            <a:ext cx="10880725" cy="534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30199" y="4770527"/>
            <a:ext cx="71564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Arial" pitchFamily="34" charset="0"/>
              </a:rPr>
              <a:t>Sensors, to convert physical parameters to </a:t>
            </a:r>
            <a:r>
              <a:rPr lang="en-US" sz="1600" b="1" u="sng" dirty="0">
                <a:solidFill>
                  <a:srgbClr val="FF0000"/>
                </a:solidFill>
                <a:cs typeface="Arial" pitchFamily="34" charset="0"/>
              </a:rPr>
              <a:t>electrical signals</a:t>
            </a:r>
            <a:r>
              <a:rPr lang="en-US" sz="1600" dirty="0">
                <a:cs typeface="Arial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Arial" pitchFamily="34" charset="0"/>
              </a:rPr>
              <a:t>Signal conditioning circuitry, to convert sensor signals into a form that can be converted to digital values.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Arial" pitchFamily="34" charset="0"/>
              </a:rPr>
              <a:t>Analog-to-digital converters, to convert conditioned sensor signals to digital values.</a:t>
            </a:r>
          </a:p>
        </p:txBody>
      </p:sp>
      <p:sp>
        <p:nvSpPr>
          <p:cNvPr id="3" name="Rectangle 2"/>
          <p:cNvSpPr/>
          <p:nvPr/>
        </p:nvSpPr>
        <p:spPr>
          <a:xfrm>
            <a:off x="8255220" y="6383506"/>
            <a:ext cx="31509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en.wikipedia.org/wiki/Data_acquisition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9589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Analog vs Digital Signal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1300" y="3248922"/>
            <a:ext cx="117271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  <a:cs typeface="Arial" pitchFamily="34" charset="0"/>
              </a:rPr>
              <a:t>Continuous-time vs Discrete-time signal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  <a:cs typeface="Arial" pitchFamily="34" charset="0"/>
              </a:rPr>
              <a:t>Continuous-valued vs Discrete-valued signal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  <a:cs typeface="Arial" pitchFamily="34" charset="0"/>
              </a:rPr>
              <a:t>Output range</a:t>
            </a:r>
          </a:p>
        </p:txBody>
      </p:sp>
      <p:sp>
        <p:nvSpPr>
          <p:cNvPr id="6" name="Rectangle 5"/>
          <p:cNvSpPr/>
          <p:nvPr/>
        </p:nvSpPr>
        <p:spPr>
          <a:xfrm>
            <a:off x="276860" y="1104037"/>
            <a:ext cx="11691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cs typeface="Arial" pitchFamily="34" charset="0"/>
              </a:rPr>
              <a:t>A digital signal refers to an electrical signal that is converted into a pattern of bits. Unlike an analog signal, which is a continuous signal that contains time-varying quantities, </a:t>
            </a:r>
            <a:r>
              <a:rPr lang="en-US" sz="2000" u="sng" dirty="0">
                <a:solidFill>
                  <a:srgbClr val="FF0000"/>
                </a:solidFill>
                <a:cs typeface="Arial" pitchFamily="34" charset="0"/>
              </a:rPr>
              <a:t>a digital signal has a discrete value at each sampling point.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smtClean="0">
                <a:cs typeface="Arial" pitchFamily="34" charset="0"/>
              </a:rPr>
              <a:t> Several issues need to be solved to minimize distortion of the original signal (sampling, quantization, aliasing, and leakage). </a:t>
            </a:r>
            <a:endParaRPr lang="en-US" sz="2000" dirty="0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9725" y="5144438"/>
            <a:ext cx="1151255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Note that in </a:t>
            </a:r>
            <a:r>
              <a:rPr lang="en-US" dirty="0">
                <a:cs typeface="Arial" pitchFamily="34" charset="0"/>
              </a:rPr>
              <a:t>certain physical situations, ‘time’ may not be the natural independent variable, for example, a plot of road roughness as a function of spatial position. Similarly, the images are considered as  signals (functions) with respect to x and y pixels values. </a:t>
            </a:r>
          </a:p>
        </p:txBody>
      </p:sp>
    </p:spTree>
    <p:extLst>
      <p:ext uri="{BB962C8B-B14F-4D97-AF65-F5344CB8AC3E}">
        <p14:creationId xmlns:p14="http://schemas.microsoft.com/office/powerpoint/2010/main" val="154142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Imaging System</a:t>
            </a: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603093"/>
            <a:ext cx="5361837" cy="373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862" y="1603093"/>
            <a:ext cx="2224088" cy="260105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5" y="4204145"/>
            <a:ext cx="1266825" cy="14441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134600" y="4318528"/>
            <a:ext cx="390525" cy="371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9124950" y="1603093"/>
            <a:ext cx="1400175" cy="27154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00862" y="4204145"/>
            <a:ext cx="3243263" cy="4858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947149" y="5549993"/>
            <a:ext cx="90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cs typeface="Arial" pitchFamily="34" charset="0"/>
              </a:rPr>
              <a:t>Pixel</a:t>
            </a:r>
            <a:endParaRPr lang="en-US" sz="2400" b="1" dirty="0"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90218" y="5731453"/>
            <a:ext cx="429260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cs typeface="Arial" pitchFamily="34" charset="0"/>
              </a:rPr>
              <a:t>Digital Image Acquisition</a:t>
            </a:r>
            <a:endParaRPr lang="en-US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78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Vector Graphics</a:t>
            </a:r>
            <a:endParaRPr lang="en-US" dirty="0"/>
          </a:p>
        </p:txBody>
      </p:sp>
      <p:pic>
        <p:nvPicPr>
          <p:cNvPr id="1026" name="Picture 2" descr="https://upload.wikimedia.org/wikipedia/commons/thumb/a/aa/VectorBitmapExample.svg/1920px-VectorBitmapExample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60" y="1525207"/>
            <a:ext cx="2696503" cy="346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1300" y="5222981"/>
            <a:ext cx="58547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C6C6C"/>
                </a:solidFill>
              </a:rPr>
              <a:t>Vector graphics is the creation of digital images through </a:t>
            </a:r>
            <a:r>
              <a:rPr lang="en-US" u="sng" dirty="0"/>
              <a:t>a sequence of commands or mathematical statements that place lines and shapes</a:t>
            </a:r>
            <a:r>
              <a:rPr lang="en-US" dirty="0">
                <a:solidFill>
                  <a:srgbClr val="6C6C6C"/>
                </a:solidFill>
              </a:rPr>
              <a:t> in a given two-dimensional or three-dimensional space. In physics, a vector is a representation of both a quantity and a direction at the same time.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4511" y="5377385"/>
            <a:ext cx="3494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6C6C6C"/>
                </a:solidFill>
              </a:rPr>
              <a:t>Acrobat PDF</a:t>
            </a:r>
            <a:endParaRPr lang="en-US" sz="2000" b="1" dirty="0"/>
          </a:p>
        </p:txBody>
      </p:sp>
      <p:pic>
        <p:nvPicPr>
          <p:cNvPr id="3" name="2019-01-14_8-58-5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88100" y="1837143"/>
            <a:ext cx="5391150" cy="31555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951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Digitization of </a:t>
            </a:r>
            <a:r>
              <a:rPr lang="en-US" dirty="0" smtClean="0"/>
              <a:t>an Analog Signal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1300" y="943872"/>
            <a:ext cx="1172718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Sampling: How often the data is sampled in the time axis.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15900" y="1690814"/>
                <a:ext cx="281939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sin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⁡(2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" y="1690814"/>
                <a:ext cx="2819399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92100" y="3410910"/>
                <a:ext cx="29146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b="0" dirty="0" smtClean="0">
                    <a:latin typeface="Cambria Math" panose="02040503050406030204" pitchFamily="18" charset="0"/>
                    <a:cs typeface="Arial" pitchFamily="34" charset="0"/>
                  </a:rPr>
                  <a:t>Sampling frequency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 1/5 Hz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" y="3410910"/>
                <a:ext cx="2914650" cy="1015663"/>
              </a:xfrm>
              <a:prstGeom prst="rect">
                <a:avLst/>
              </a:prstGeom>
              <a:blipFill>
                <a:blip r:embed="rId3"/>
                <a:stretch>
                  <a:fillRect b="-5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539750" y="2282161"/>
                <a:ext cx="2325347" cy="505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cs typeface="Arial" pitchFamily="34" charset="0"/>
                  </a:rPr>
                  <a:t>Frequency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Hz</a:t>
                </a:r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2282161"/>
                <a:ext cx="2325347" cy="505523"/>
              </a:xfrm>
              <a:prstGeom prst="rect">
                <a:avLst/>
              </a:prstGeom>
              <a:blipFill>
                <a:blip r:embed="rId4"/>
                <a:stretch>
                  <a:fillRect l="-2887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229" y="1197018"/>
            <a:ext cx="9281251" cy="59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6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7344</TotalTime>
  <Words>1120</Words>
  <Application>Microsoft Office PowerPoint</Application>
  <PresentationFormat>Widescreen</PresentationFormat>
  <Paragraphs>190</Paragraphs>
  <Slides>29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Cambria Math</vt:lpstr>
      <vt:lpstr>Georgia</vt:lpstr>
      <vt:lpstr>Impact</vt:lpstr>
      <vt:lpstr>Wingdings</vt:lpstr>
      <vt:lpstr>Uwaterloo_Theme</vt:lpstr>
      <vt:lpstr>Uwaterloo</vt:lpstr>
      <vt:lpstr>Data Acquisition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258</cp:revision>
  <dcterms:created xsi:type="dcterms:W3CDTF">2018-10-10T19:11:49Z</dcterms:created>
  <dcterms:modified xsi:type="dcterms:W3CDTF">2019-01-15T13:10:39Z</dcterms:modified>
</cp:coreProperties>
</file>